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6206" r:id="rId3"/>
    <p:sldId id="6208" r:id="rId5"/>
    <p:sldId id="6176" r:id="rId6"/>
    <p:sldId id="6240" r:id="rId7"/>
    <p:sldId id="6267" r:id="rId8"/>
    <p:sldId id="6268" r:id="rId9"/>
    <p:sldId id="6156" r:id="rId10"/>
    <p:sldId id="6158" r:id="rId11"/>
    <p:sldId id="6159" r:id="rId12"/>
    <p:sldId id="6177" r:id="rId13"/>
    <p:sldId id="6182" r:id="rId14"/>
    <p:sldId id="6161" r:id="rId15"/>
    <p:sldId id="6162" r:id="rId16"/>
    <p:sldId id="6164" r:id="rId17"/>
    <p:sldId id="6165" r:id="rId18"/>
    <p:sldId id="6166" r:id="rId19"/>
    <p:sldId id="6167" r:id="rId20"/>
    <p:sldId id="6168" r:id="rId21"/>
    <p:sldId id="6169" r:id="rId22"/>
    <p:sldId id="6170" r:id="rId23"/>
    <p:sldId id="6171" r:id="rId24"/>
    <p:sldId id="6172" r:id="rId25"/>
    <p:sldId id="6173" r:id="rId26"/>
    <p:sldId id="6174" r:id="rId27"/>
    <p:sldId id="6178" r:id="rId28"/>
    <p:sldId id="6179" r:id="rId29"/>
    <p:sldId id="6155" r:id="rId30"/>
    <p:sldId id="6157" r:id="rId31"/>
    <p:sldId id="6235" r:id="rId32"/>
    <p:sldId id="6183" r:id="rId33"/>
    <p:sldId id="6153" r:id="rId34"/>
  </p:sldIdLst>
  <p:sldSz cx="12192000" cy="6858000"/>
  <p:notesSz cx="6858000" cy="9144000"/>
  <p:custDataLst>
    <p:tags r:id="rId4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2A5"/>
    <a:srgbClr val="EFD1CC"/>
    <a:srgbClr val="F7EAE7"/>
    <a:srgbClr val="425EFD"/>
    <a:srgbClr val="6C81FB"/>
    <a:srgbClr val="93A3FC"/>
    <a:srgbClr val="FAF4E8"/>
    <a:srgbClr val="F6E7CD"/>
    <a:srgbClr val="FEFFFF"/>
    <a:srgbClr val="E8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400"/>
        <p:guide pos="36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4.xml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如右图所示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765175"/>
            <a:ext cx="12192000" cy="1095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91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2319655"/>
            <a:ext cx="12191365" cy="150558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</a:t>
            </a:r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手册</a:t>
            </a:r>
            <a:endParaRPr lang="zh-CN" altLang="en-US" sz="4800" b="1" spc="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13"/>
          <p:cNvCxnSpPr>
            <a:cxnSpLocks noChangeShapeType="1"/>
          </p:cNvCxnSpPr>
          <p:nvPr/>
        </p:nvCxnSpPr>
        <p:spPr bwMode="auto">
          <a:xfrm>
            <a:off x="732155" y="4256405"/>
            <a:ext cx="1058608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</a:ln>
        </p:spPr>
      </p:cxnSp>
      <p:sp>
        <p:nvSpPr>
          <p:cNvPr id="6" name="文本框 5"/>
          <p:cNvSpPr txBox="1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1180" y="579120"/>
            <a:ext cx="2101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附件一：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17069" y="2452508"/>
            <a:ext cx="6224586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二、面试流程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95350"/>
            <a:ext cx="12192000" cy="53965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二、面试平台：总体流程一览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二、面试平台：平台登录界面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6632" y="5743377"/>
            <a:ext cx="40970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考生账号：身份证号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3820" y="1116171"/>
            <a:ext cx="83185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面试网址：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https://www.kaoshixing.com/login/account/login/480294</a:t>
            </a:r>
            <a:endParaRPr lang="zh-CN" altLang="zh-CN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4580" y="5774055"/>
            <a:ext cx="55372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登陆密码：身份证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号后六位</a:t>
            </a:r>
            <a:endParaRPr lang="zh-CN" altLang="en-US" sz="2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691005" y="1682115"/>
            <a:ext cx="8105140" cy="4061460"/>
            <a:chOff x="2467" y="2493"/>
            <a:chExt cx="12764" cy="63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67" y="2493"/>
              <a:ext cx="12765" cy="639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2299" y="3810"/>
              <a:ext cx="1698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二、面试平台：（考前）调试设备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9517" y="968387"/>
            <a:ext cx="9529445" cy="8744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457200" algn="l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、调试设备：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点击“调试摄像头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麦克风设备”按钮，再点击“开始调试设备”根据系统提示完成设备调试及摄像头设置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9200" y="2447605"/>
            <a:ext cx="9418320" cy="3694115"/>
            <a:chOff x="1920" y="3836"/>
            <a:chExt cx="14832" cy="5836"/>
          </a:xfrm>
        </p:grpSpPr>
        <p:pic>
          <p:nvPicPr>
            <p:cNvPr id="5" name="图片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3" r="1166" b="3629"/>
            <a:stretch>
              <a:fillRect/>
            </a:stretch>
          </p:blipFill>
          <p:spPr>
            <a:xfrm>
              <a:off x="1920" y="3836"/>
              <a:ext cx="14832" cy="5836"/>
            </a:xfrm>
            <a:prstGeom prst="rect">
              <a:avLst/>
            </a:prstGeom>
            <a:noFill/>
            <a:ln>
              <a:solidFill>
                <a:srgbClr val="EFD1CC"/>
              </a:solidFill>
            </a:ln>
          </p:spPr>
        </p:pic>
        <p:sp>
          <p:nvSpPr>
            <p:cNvPr id="2" name="矩形 1"/>
            <p:cNvSpPr/>
            <p:nvPr/>
          </p:nvSpPr>
          <p:spPr>
            <a:xfrm>
              <a:off x="7070" y="4510"/>
              <a:ext cx="452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面试规则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77317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二、面试平台：（考前）启用摄像头和麦克风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1677" y="1033766"/>
            <a:ext cx="11124883" cy="1289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启用摄像头和麦克风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TW" altLang="zh-CN" sz="1800" dirty="0"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点击“启用摄像头和麦克风”。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如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右图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所示，摄像头和麦克风检测通过，页面显示正前方摄像头实时画面。考生调整坐姿与摄像头角度，让脸部处于画面的正中间。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endParaRPr lang="zh-CN" altLang="en-US" sz="1800" b="0" dirty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6" r="1103"/>
          <a:stretch>
            <a:fillRect/>
          </a:stretch>
        </p:blipFill>
        <p:spPr bwMode="auto">
          <a:xfrm>
            <a:off x="304800" y="2287270"/>
            <a:ext cx="6018530" cy="2680970"/>
          </a:xfrm>
          <a:prstGeom prst="rect">
            <a:avLst/>
          </a:prstGeom>
          <a:noFill/>
          <a:ln>
            <a:solidFill>
              <a:srgbClr val="EFD1CC"/>
            </a:solidFill>
          </a:ln>
        </p:spPr>
      </p:pic>
      <p:pic>
        <p:nvPicPr>
          <p:cNvPr id="8" name="图片 7" descr="33333333333"/>
          <p:cNvPicPr>
            <a:picLocks noChangeAspect="1"/>
          </p:cNvPicPr>
          <p:nvPr/>
        </p:nvPicPr>
        <p:blipFill>
          <a:blip r:embed="rId2"/>
          <a:srcRect t="10999" r="1315"/>
          <a:stretch>
            <a:fillRect/>
          </a:stretch>
        </p:blipFill>
        <p:spPr>
          <a:xfrm>
            <a:off x="5953760" y="2317750"/>
            <a:ext cx="5882640" cy="2650490"/>
          </a:xfrm>
          <a:prstGeom prst="rect">
            <a:avLst/>
          </a:prstGeom>
          <a:ln>
            <a:solidFill>
              <a:srgbClr val="EFD1CC"/>
            </a:solidFill>
          </a:ln>
        </p:spPr>
      </p:pic>
      <p:cxnSp>
        <p:nvCxnSpPr>
          <p:cNvPr id="3" name="直接箭头连接符 2"/>
          <p:cNvCxnSpPr/>
          <p:nvPr/>
        </p:nvCxnSpPr>
        <p:spPr>
          <a:xfrm flipH="1" flipV="1">
            <a:off x="4439920" y="3881120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7782560" y="3881120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10058083" y="3667760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764032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二、面试平台：（考前）电脑端录屏功能调试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2680" y="1079397"/>
            <a:ext cx="10246360" cy="87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3.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电脑端录屏功能</a:t>
            </a:r>
            <a:r>
              <a:rPr lang="zh-CN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调试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仿宋_GB2312" panose="02010609030101010101" charset="-122"/>
                <a:cs typeface="仿宋_GB2312" panose="02010609030101010101" charset="-122"/>
              </a:rPr>
              <a:t>点击“启动屏幕录制”按钮。在弹出的“共享屏幕”窗口中，选择“整个屏幕”窗口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仿宋_GB2312" panose="02010609030101010101" charset="-122"/>
                <a:cs typeface="仿宋_GB2312" panose="02010609030101010101" charset="-122"/>
              </a:rPr>
              <a:t>分享。此时，系统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仿宋_GB2312" panose="02010609030101010101" charset="-122"/>
                <a:cs typeface="仿宋_GB2312" panose="02010609030101010101" charset="-122"/>
              </a:rPr>
              <a:t>实时共享电脑屏幕画面，录屏功能检测通过。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444444444444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2486344"/>
            <a:ext cx="5488940" cy="2510790"/>
          </a:xfrm>
          <a:prstGeom prst="rect">
            <a:avLst/>
          </a:prstGeom>
          <a:noFill/>
          <a:ln>
            <a:solidFill>
              <a:srgbClr val="EFD1CC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23940" y="2486712"/>
            <a:ext cx="5488940" cy="2282190"/>
          </a:xfrm>
          <a:prstGeom prst="rect">
            <a:avLst/>
          </a:prstGeom>
          <a:noFill/>
          <a:ln>
            <a:solidFill>
              <a:srgbClr val="EFD1CC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 flipH="1" flipV="1">
            <a:off x="7884160" y="4348480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39" y="132080"/>
            <a:ext cx="7404735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二、面试平台：（考前）手机端副摄像头调试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625" y="1059963"/>
            <a:ext cx="10950923" cy="87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4.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手机端副摄像头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cs typeface="仿宋_GB2312" panose="02010609030101010101" charset="-122"/>
              </a:rPr>
              <a:t>调试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：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拿出手机，</a:t>
            </a:r>
            <a:r>
              <a:rPr lang="zh-TW" altLang="zh-CN" sz="1800" kern="100" dirty="0"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使用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手机微信扫描屏幕二维码，并在手机上点击确认，电脑屏幕可以看到手机实时画面，系统检测通过。并把手机架设在身后45°右方1.5米到3米处。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5460" y="2021522"/>
            <a:ext cx="5064760" cy="2317115"/>
          </a:xfrm>
          <a:prstGeom prst="rect">
            <a:avLst/>
          </a:prstGeom>
          <a:noFill/>
          <a:ln>
            <a:solidFill>
              <a:srgbClr val="4F81BD">
                <a:lumMod val="75000"/>
              </a:srgb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8247" y="2021840"/>
            <a:ext cx="1812925" cy="2651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3471227" y="3428365"/>
            <a:ext cx="1323975" cy="635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图片 10" descr="图形用户界面, 应用程序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0873"/>
          <a:stretch>
            <a:fillRect/>
          </a:stretch>
        </p:blipFill>
        <p:spPr>
          <a:xfrm>
            <a:off x="5857240" y="2021522"/>
            <a:ext cx="5522308" cy="2651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0180" y="4858385"/>
            <a:ext cx="3181985" cy="1465580"/>
          </a:xfrm>
          <a:prstGeom prst="rect">
            <a:avLst/>
          </a:prstGeom>
          <a:noFill/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6969124" y="4064851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8717280" y="2860573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5711046" y="5550416"/>
            <a:ext cx="386080" cy="46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二、面试平台：（考前）调试设备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" y="1105218"/>
            <a:ext cx="7322484" cy="4904740"/>
          </a:xfrm>
          <a:prstGeom prst="rect">
            <a:avLst/>
          </a:prstGeom>
          <a:ln>
            <a:solidFill>
              <a:srgbClr val="EFD1CC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7911764" y="2549288"/>
            <a:ext cx="3857961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TW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此时，如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右</a:t>
            </a:r>
            <a:r>
              <a:rPr lang="zh-TW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图所示，所有设备调测完成，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环境布置完成，</a:t>
            </a:r>
            <a:r>
              <a:rPr lang="zh-TW" altLang="zh-CN" sz="1800" b="1" u="sng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点击“返回答题入口”按钮，准备面试。</a:t>
            </a:r>
            <a:endParaRPr lang="zh-CN" altLang="zh-CN" sz="1200" b="1" u="sng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46547" y="1014531"/>
            <a:ext cx="1029890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楷体_GB2312" panose="02010609030101010101" charset="-122"/>
              </a:rPr>
              <a:t>1.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楷体_GB2312" panose="02010609030101010101" charset="-122"/>
              </a:rPr>
              <a:t>进入面试主页面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设备测试完毕，进入正式面试环节</a:t>
            </a:r>
            <a:r>
              <a:rPr lang="zh-TW" altLang="zh-CN" sz="1800" kern="100" dirty="0"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。首先阅读面试须知，并在弹出的界面勾选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、</a:t>
            </a:r>
            <a:r>
              <a:rPr lang="zh-TW" altLang="zh-CN" sz="1800" kern="100" dirty="0"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“我已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阅读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上述说明</a:t>
            </a:r>
            <a:r>
              <a:rPr lang="zh-TW" altLang="zh-CN" sz="1800" kern="100" dirty="0"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” “我已完成设备调试”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，点击下方“身份核验”按钮。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840" y="132080"/>
            <a:ext cx="76809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二、面试平台：（正式面试）进入面试主页面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05585" y="2258060"/>
            <a:ext cx="8783955" cy="3874770"/>
            <a:chOff x="2347" y="4101"/>
            <a:chExt cx="13715" cy="5709"/>
          </a:xfrm>
        </p:grpSpPr>
        <p:pic>
          <p:nvPicPr>
            <p:cNvPr id="8" name="图片 7" descr="1010101010101"/>
            <p:cNvPicPr>
              <a:picLocks noChangeAspect="1"/>
            </p:cNvPicPr>
            <p:nvPr/>
          </p:nvPicPr>
          <p:blipFill>
            <a:blip r:embed="rId1"/>
            <a:srcRect t="10657" r="1790"/>
            <a:stretch>
              <a:fillRect/>
            </a:stretch>
          </p:blipFill>
          <p:spPr>
            <a:xfrm>
              <a:off x="2347" y="4101"/>
              <a:ext cx="13715" cy="570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cxnSp>
          <p:nvCxnSpPr>
            <p:cNvPr id="6" name="直接箭头连接符 5"/>
            <p:cNvCxnSpPr/>
            <p:nvPr/>
          </p:nvCxnSpPr>
          <p:spPr>
            <a:xfrm flipH="1">
              <a:off x="10400" y="7920"/>
              <a:ext cx="608" cy="59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6896" y="7008"/>
              <a:ext cx="608" cy="59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7070" y="4510"/>
              <a:ext cx="452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面试规则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3840" y="132080"/>
            <a:ext cx="76809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二、面试平台：（正式面试）填写考生信息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9608" y="1105498"/>
            <a:ext cx="9492784" cy="397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2.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填写考生信息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填写考生“真实姓名”、“身份证号”，填写完成后点击“下一步”。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48736" y="1908656"/>
            <a:ext cx="9493250" cy="4180885"/>
            <a:chOff x="2125" y="3476"/>
            <a:chExt cx="14864" cy="61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rcRect t="10161" r="569"/>
            <a:stretch>
              <a:fillRect/>
            </a:stretch>
          </p:blipFill>
          <p:spPr>
            <a:xfrm>
              <a:off x="2125" y="3477"/>
              <a:ext cx="14864" cy="614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sp>
          <p:nvSpPr>
            <p:cNvPr id="2" name="矩形 1"/>
            <p:cNvSpPr/>
            <p:nvPr/>
          </p:nvSpPr>
          <p:spPr>
            <a:xfrm>
              <a:off x="6613" y="3476"/>
              <a:ext cx="589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8" name="直接连接符 13"/>
          <p:cNvCxnSpPr>
            <a:cxnSpLocks noChangeShapeType="1"/>
          </p:cNvCxnSpPr>
          <p:nvPr/>
        </p:nvCxnSpPr>
        <p:spPr bwMode="auto">
          <a:xfrm>
            <a:off x="0" y="872067"/>
            <a:ext cx="121920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</a:ln>
        </p:spPr>
      </p:cxnSp>
      <p:grpSp>
        <p:nvGrpSpPr>
          <p:cNvPr id="19" name="组合 46"/>
          <p:cNvGrpSpPr/>
          <p:nvPr/>
        </p:nvGrpSpPr>
        <p:grpSpPr bwMode="auto">
          <a:xfrm>
            <a:off x="2" y="283635"/>
            <a:ext cx="2256367" cy="531284"/>
            <a:chOff x="0" y="284389"/>
            <a:chExt cx="1692275" cy="529772"/>
          </a:xfrm>
        </p:grpSpPr>
        <p:sp>
          <p:nvSpPr>
            <p:cNvPr id="20" name="矩形 19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面试流程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63951" y="2319454"/>
            <a:ext cx="5464098" cy="15054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</a:t>
            </a:r>
            <a:endParaRPr lang="zh-CN" altLang="en-US" sz="4800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3101" y="1946558"/>
            <a:ext cx="4993005" cy="2170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1" y="1946559"/>
            <a:ext cx="4993005" cy="22307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43840" y="132080"/>
            <a:ext cx="76809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二、面试平台：（正式面试）核验身份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1" y="1016247"/>
            <a:ext cx="11417300" cy="758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ts val="2600"/>
              </a:lnSpc>
            </a:pPr>
            <a:r>
              <a:rPr lang="en-US" altLang="zh-TW" b="1" kern="100" dirty="0">
                <a:solidFill>
                  <a:srgbClr val="C00000"/>
                </a:solidFill>
                <a:latin typeface="微软雅黑" panose="020B0503020204020204" pitchFamily="34" charset="-122"/>
              </a:rPr>
              <a:t>3.</a:t>
            </a:r>
            <a:r>
              <a:rPr lang="zh-TW" altLang="en-US" b="1" kern="100" dirty="0">
                <a:solidFill>
                  <a:srgbClr val="C00000"/>
                </a:solidFill>
                <a:latin typeface="微软雅黑" panose="020B0503020204020204" pitchFamily="34" charset="-122"/>
              </a:rPr>
              <a:t>核</a:t>
            </a:r>
            <a:r>
              <a:rPr lang="zh-TW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验身份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点击 “开始拍照”，完成人脸照片采集，开启身份动态核验功能，实时与公安数据库保持人脸识别。</a:t>
            </a:r>
            <a:r>
              <a:rPr lang="zh-TW" altLang="zh-CN" sz="18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验证成功后点击“开始”按钮，开始正式面试答题。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02343" y="4221480"/>
            <a:ext cx="4655185" cy="21297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 （正式面试）如遇身份核验失败，怎么办？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8155" y="1052194"/>
            <a:ext cx="5177790" cy="218186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35713" y="1052194"/>
            <a:ext cx="4811395" cy="218630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58684" y="3791377"/>
            <a:ext cx="4331335" cy="206565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26842" y="3238501"/>
            <a:ext cx="5797708" cy="421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ts val="2800"/>
              </a:lnSpc>
            </a:pPr>
            <a:r>
              <a:rPr lang="zh-TW" altLang="zh-CN" sz="16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第一步：</a:t>
            </a:r>
            <a:r>
              <a:rPr lang="zh-TW" altLang="zh-CN" sz="16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提示失败原因，点击“申请人工审核”按钮。</a:t>
            </a:r>
            <a:endParaRPr lang="zh-CN" altLang="zh-CN" sz="11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32954" y="3269888"/>
            <a:ext cx="6224586" cy="415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ts val="2800"/>
              </a:lnSpc>
            </a:pPr>
            <a:r>
              <a:rPr lang="zh-TW" altLang="zh-CN" sz="16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第二步：</a:t>
            </a:r>
            <a:r>
              <a:rPr lang="zh-TW" altLang="zh-CN" sz="16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申请人工审核，上传身份证照片，上传个人实时画面。</a:t>
            </a:r>
            <a:endParaRPr lang="zh-CN" altLang="zh-CN" sz="11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9687" y="5878065"/>
            <a:ext cx="9229725" cy="45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ts val="2800"/>
              </a:lnSpc>
            </a:pPr>
            <a:r>
              <a:rPr lang="zh-TW" altLang="zh-CN" sz="16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第三步：</a:t>
            </a:r>
            <a:r>
              <a:rPr lang="zh-TW" altLang="zh-CN" sz="16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等待审核结果，后台监考老师线上核验身份。验证成功，系统会自动跳转至面试页面。</a:t>
            </a:r>
            <a:endParaRPr lang="zh-CN" altLang="zh-CN" sz="11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2918" y="1042124"/>
            <a:ext cx="11565731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TW" sz="18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4.</a:t>
            </a:r>
            <a:r>
              <a:rPr lang="zh-TW" altLang="zh-CN" sz="18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进入试题页面</a:t>
            </a:r>
            <a:r>
              <a:rPr lang="zh-CN" altLang="en-US" sz="18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：</a:t>
            </a:r>
            <a:r>
              <a:rPr lang="zh-TW" altLang="zh-CN" sz="18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完成身份信息核验后，点击“我已阅读指引，开始授权”，在弹出的页面选择“整个屏幕”选项，完成屏幕实时共享，进入正式面试页面。请确保左上角实时画面正常，若黑屏，请参照调试设备步骤重新完成调测。请选择安静环境面试，关闭电脑端所有与面试无关的软件，避免意外干扰和软件弹窗影响面试。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r="1084"/>
          <a:stretch>
            <a:fillRect/>
          </a:stretch>
        </p:blipFill>
        <p:spPr>
          <a:xfrm>
            <a:off x="1408917" y="2048112"/>
            <a:ext cx="8629015" cy="39509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 （正式面试）</a:t>
            </a:r>
            <a:r>
              <a:rPr lang="zh-TW" altLang="zh-CN" sz="2800" b="1" dirty="0">
                <a:solidFill>
                  <a:srgbClr val="C00000"/>
                </a:solidFill>
                <a:effectLst/>
                <a:ea typeface="仿宋_GB2312" panose="02010609030101010101" charset="-122"/>
                <a:cs typeface="仿宋_GB2312" panose="02010609030101010101" charset="-122"/>
              </a:rPr>
              <a:t>进入试题页面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2919" y="918299"/>
            <a:ext cx="10898981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/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5.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开始作答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左上角监控画面正常即可开始面试。答题期间，考生需始终保持脸部处于电脑、手机摄像头监控范围内，面试现场参见下图。离开面试、遮挡脸部、多人入镜、左顾右盼、接打电话、切换屏幕等作弊或违规行为将被系统记录，并通过后台人工智能识别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+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人工判定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，超过规定次数等将被系统强制交卷。</a:t>
            </a:r>
            <a:endParaRPr lang="zh-CN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 （正式面试）</a:t>
            </a:r>
            <a:r>
              <a:rPr lang="zh-CN" altLang="en-US" sz="2800" b="1" dirty="0">
                <a:solidFill>
                  <a:srgbClr val="C00000"/>
                </a:solidFill>
                <a:effectLst/>
                <a:ea typeface="仿宋_GB2312" panose="02010609030101010101" charset="-122"/>
                <a:cs typeface="仿宋_GB2312" panose="02010609030101010101" charset="-122"/>
              </a:rPr>
              <a:t>开始作答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666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0840" y="2109470"/>
            <a:ext cx="7568565" cy="42494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二、面试平台： （正式面试）</a:t>
            </a:r>
            <a:r>
              <a:rPr lang="zh-CN" altLang="en-US" sz="2800" b="1" dirty="0">
                <a:solidFill>
                  <a:srgbClr val="C00000"/>
                </a:solidFill>
                <a:effectLst/>
                <a:ea typeface="仿宋_GB2312" panose="02010609030101010101" charset="-122"/>
                <a:cs typeface="仿宋_GB2312" panose="02010609030101010101" charset="-122"/>
              </a:rPr>
              <a:t>结束面试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2247" y="1205666"/>
            <a:ext cx="1035605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en-US" altLang="zh-TW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楷体_GB2312" panose="02010609030101010101" charset="-122"/>
              </a:rPr>
              <a:t>6.</a:t>
            </a:r>
            <a:r>
              <a:rPr lang="zh-TW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楷体_GB2312" panose="02010609030101010101" charset="-122"/>
              </a:rPr>
              <a:t>结束面试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：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</a:rPr>
              <a:t>答题完毕后，点击“提交试卷”按钮，在弹出的对话框中点击“确认”按钮。系统提示交卷成功，完成面试全部流程。</a:t>
            </a: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officeArt objec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8152" y="2410777"/>
            <a:ext cx="5257800" cy="2952115"/>
          </a:xfrm>
          <a:prstGeom prst="rect">
            <a:avLst/>
          </a:prstGeom>
          <a:ln w="12700" cap="flat">
            <a:solidFill>
              <a:srgbClr val="C00000"/>
            </a:solidFill>
            <a:miter lim="400000"/>
            <a:headEnd/>
            <a:tailEnd/>
          </a:ln>
          <a:effectLst/>
        </p:spPr>
      </p:pic>
      <p:pic>
        <p:nvPicPr>
          <p:cNvPr id="8" name="图片 7" descr="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2410460"/>
            <a:ext cx="5657215" cy="29591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17069" y="2452508"/>
            <a:ext cx="62245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三</a:t>
            </a: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、考生守则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三、考生守则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异常行为判定细则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129" y="936952"/>
            <a:ext cx="3822700" cy="541718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990" y="936951"/>
            <a:ext cx="3866515" cy="541718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91030" y="2319655"/>
            <a:ext cx="8879840" cy="1505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常见问题解答</a:t>
            </a:r>
            <a:r>
              <a:rPr lang="en-US" altLang="zh-CN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b="1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重点说明</a:t>
            </a:r>
            <a:endParaRPr lang="zh-CN" altLang="en-US" sz="4800" b="1" spc="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重点说明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240" y="1761540"/>
            <a:ext cx="1014476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 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939800" y="3014506"/>
            <a:ext cx="99822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2. </a:t>
            </a:r>
            <a:r>
              <a:rPr sz="2400" b="1" dirty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测试以后，考场及面试环境、网络环境和硬件设备，尽量不要进行更改</a:t>
            </a:r>
            <a:endParaRPr sz="2400" b="1" dirty="0">
              <a:solidFill>
                <a:srgbClr val="C00000"/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常见问题解答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240" y="1761540"/>
            <a:ext cx="1014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</a:rPr>
              <a:t>问：PC中途退出（断网之类的）、手机端中途退出（电话进来、没电之类的），怎么重新进入？</a:t>
            </a:r>
            <a:endParaRPr lang="en-US" altLang="zh-CN" dirty="0"/>
          </a:p>
          <a:p>
            <a:r>
              <a:rPr lang="zh-CN" altLang="en-US" b="1" dirty="0"/>
              <a:t>答：</a:t>
            </a:r>
            <a:r>
              <a:rPr lang="zh-CN" altLang="en-US" dirty="0"/>
              <a:t>电话进入只要不接听，系统不会中断，请保持手机电量充足或者插上充电宝，</a:t>
            </a:r>
            <a:endParaRPr lang="en-US" altLang="zh-CN" dirty="0"/>
          </a:p>
          <a:p>
            <a:r>
              <a:rPr lang="zh-CN" altLang="en-US" dirty="0"/>
              <a:t>如果因为网络掉线，拿出手机快速扫描屏幕二维码，就可以继续作答。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77240" y="4803894"/>
            <a:ext cx="842772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问：开考后才能验证登录，还是验证登录后还再等待开考？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/>
              <a:t>答：</a:t>
            </a:r>
            <a:r>
              <a:rPr lang="zh-CN" altLang="en-US" dirty="0"/>
              <a:t>面试</a:t>
            </a:r>
            <a:r>
              <a:rPr lang="zh-CN" altLang="en-US" dirty="0"/>
              <a:t>都有</a:t>
            </a:r>
            <a:r>
              <a:rPr lang="en-US" altLang="zh-CN" dirty="0"/>
              <a:t>30</a:t>
            </a:r>
            <a:r>
              <a:rPr lang="zh-CN" altLang="en-US" dirty="0"/>
              <a:t>分钟提前调测系统的时间。面试时间开始，方可作答。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17069" y="2452508"/>
            <a:ext cx="6224586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一、面试前</a:t>
            </a: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准备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280" y="1095494"/>
            <a:ext cx="109575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3840" y="132080"/>
            <a:ext cx="96240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常见问题解答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6280" y="1806079"/>
            <a:ext cx="1095756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问：面试过程中网络中断了怎么办？</a:t>
            </a:r>
            <a:r>
              <a:rPr lang="en-US" altLang="zh-CN" b="1" dirty="0">
                <a:solidFill>
                  <a:srgbClr val="C00000"/>
                </a:solidFill>
              </a:rPr>
              <a:t>PC</a:t>
            </a:r>
            <a:r>
              <a:rPr lang="zh-CN" altLang="en-US" b="1" dirty="0">
                <a:solidFill>
                  <a:srgbClr val="C00000"/>
                </a:solidFill>
              </a:rPr>
              <a:t>突发故障怎么办？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/>
              <a:t>答：</a:t>
            </a:r>
            <a:r>
              <a:rPr lang="zh-CN" altLang="en-US" dirty="0"/>
              <a:t>面试</a:t>
            </a:r>
            <a:r>
              <a:rPr lang="zh-CN" altLang="en-US" dirty="0"/>
              <a:t>系统实时保存答案，请考生重新进入系统，重新调整网络。成绩不影响。</a:t>
            </a:r>
            <a:endParaRPr lang="en-US" altLang="zh-CN" dirty="0"/>
          </a:p>
          <a:p>
            <a:r>
              <a:rPr lang="zh-CN" altLang="en-US" dirty="0"/>
              <a:t>要求考生考前检查好设备运行情况，设置好网络，如果中途断网超过</a:t>
            </a:r>
            <a:r>
              <a:rPr lang="en-US" altLang="zh-CN" dirty="0"/>
              <a:t>5</a:t>
            </a:r>
            <a:r>
              <a:rPr lang="zh-CN" altLang="en-US" dirty="0"/>
              <a:t>分钟系统会强制交卷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716280" y="3379649"/>
            <a:ext cx="109575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716280" y="4558984"/>
            <a:ext cx="622808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问：面试前电脑有哪些软件是要关闭的？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/>
              <a:t>答：</a:t>
            </a:r>
            <a:r>
              <a:rPr lang="zh-CN" altLang="en-US" dirty="0"/>
              <a:t>关闭电脑内所有易弹窗、弹框等所有与面试无关的软件</a:t>
            </a:r>
            <a:endParaRPr lang="en-US" altLang="zh-CN" dirty="0"/>
          </a:p>
          <a:p>
            <a:r>
              <a:rPr lang="zh-CN" altLang="en-US" dirty="0"/>
              <a:t>切记退出远程协助之类的软件，系统会自动检测驻留进程。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0" y="2031779"/>
            <a:ext cx="8904514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</a:t>
            </a:r>
            <a:endParaRPr kumimoji="0" lang="en-US" altLang="zh-CN" sz="6000" b="1" i="0" u="none" strike="noStrike" kern="1200" cap="none" spc="6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祝各考生取得好成绩！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一、考前须知：网址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923289" y="961830"/>
            <a:ext cx="10345951" cy="506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</a:rPr>
              <a:t>面</a:t>
            </a:r>
            <a:r>
              <a:rPr lang="zh-CN" alt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</a:rPr>
              <a:t>试登录链接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：https://www.kaoshixing.com/login/account/login/480294</a:t>
            </a:r>
            <a:endParaRPr lang="zh-CN" altLang="zh-CN" sz="1800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周三晚上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点之后再登录</a:t>
            </a:r>
            <a:br>
              <a:rPr lang="zh-CN" altLang="zh-CN" sz="1800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zh-CN" sz="12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180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</a:rPr>
              <a:t>登录账号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：身份证号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180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</a:rPr>
              <a:t>登录密码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：身份证号后六位（尾号有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大写）</a:t>
            </a:r>
            <a:endParaRPr lang="zh-CN" altLang="en-US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如有问题请及时反馈。</a:t>
            </a:r>
            <a:endParaRPr lang="zh-CN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紧急问题联系技术老师：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朱老师 15811245784</a:t>
            </a:r>
            <a:endParaRPr lang="en-US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                       朱老师 18401279802</a:t>
            </a:r>
            <a:endParaRPr lang="en-US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                       王老师  15501052788                                                               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   </a:t>
            </a:r>
            <a:endParaRPr lang="en-US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600"/>
              </a:spcAft>
            </a:pPr>
            <a:endParaRPr lang="en-US" altLang="zh-CN" sz="1800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考生特别注意事项（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一）！！！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  </a:t>
            </a:r>
            <a:endParaRPr lang="en-US" altLang="zh-CN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26185" y="1123950"/>
            <a:ext cx="9646920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考生特别注意事项（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二）！！！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</a:t>
            </a:r>
            <a:b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2530" y="1123950"/>
            <a:ext cx="9714230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一、考前须知：面试形式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067" y="1326580"/>
            <a:ext cx="5131032" cy="4559804"/>
          </a:xfrm>
          <a:prstGeom prst="rect">
            <a:avLst/>
          </a:prstGeom>
          <a:ln>
            <a:solidFill>
              <a:srgbClr val="EFD1CC"/>
            </a:solidFill>
          </a:ln>
        </p:spPr>
      </p:pic>
      <p:sp>
        <p:nvSpPr>
          <p:cNvPr id="9" name="矩形 8"/>
          <p:cNvSpPr/>
          <p:nvPr/>
        </p:nvSpPr>
        <p:spPr>
          <a:xfrm>
            <a:off x="831900" y="2320961"/>
            <a:ext cx="3744913" cy="902962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5378" y="3425612"/>
            <a:ext cx="3744913" cy="902962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3957" y="4995487"/>
            <a:ext cx="3744913" cy="902962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4536" y="143314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1</a:t>
            </a:r>
            <a:endParaRPr lang="zh-CN" altLang="en-US" sz="2000" dirty="0"/>
          </a:p>
        </p:txBody>
      </p:sp>
      <p:sp>
        <p:nvSpPr>
          <p:cNvPr id="16" name="椭圆 15"/>
          <p:cNvSpPr/>
          <p:nvPr/>
        </p:nvSpPr>
        <p:spPr>
          <a:xfrm>
            <a:off x="694401" y="2490322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2</a:t>
            </a:r>
            <a:endParaRPr lang="zh-CN" altLang="en-US" sz="2000" dirty="0"/>
          </a:p>
        </p:txBody>
      </p:sp>
      <p:sp>
        <p:nvSpPr>
          <p:cNvPr id="19" name="椭圆 18"/>
          <p:cNvSpPr/>
          <p:nvPr/>
        </p:nvSpPr>
        <p:spPr>
          <a:xfrm>
            <a:off x="681109" y="3698175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3</a:t>
            </a:r>
            <a:endParaRPr lang="zh-CN" altLang="en-US" sz="2000" dirty="0"/>
          </a:p>
        </p:txBody>
      </p:sp>
      <p:sp>
        <p:nvSpPr>
          <p:cNvPr id="22" name="椭圆 21"/>
          <p:cNvSpPr/>
          <p:nvPr/>
        </p:nvSpPr>
        <p:spPr>
          <a:xfrm>
            <a:off x="709932" y="49125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4</a:t>
            </a:r>
            <a:endParaRPr lang="zh-CN" altLang="en-US" sz="2000" dirty="0"/>
          </a:p>
        </p:txBody>
      </p:sp>
      <p:sp>
        <p:nvSpPr>
          <p:cNvPr id="28" name="矩形 27"/>
          <p:cNvSpPr/>
          <p:nvPr/>
        </p:nvSpPr>
        <p:spPr>
          <a:xfrm>
            <a:off x="1069932" y="1653616"/>
            <a:ext cx="3848735" cy="902970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88429" y="1413006"/>
            <a:ext cx="249299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答题前人脸身份核验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88429" y="1773006"/>
            <a:ext cx="32308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智能刷脸进入面试，验证考生身份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人脸数据来自公安数据库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90252" y="2402171"/>
            <a:ext cx="3849370" cy="1043940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104755" y="2480390"/>
            <a:ext cx="3005951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答题时实时人脸对比监测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97048" y="2849841"/>
            <a:ext cx="408813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答题过程自动抓拍，AI人脸识别，异常次数过多将被强制交卷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17468" y="3771391"/>
            <a:ext cx="3867150" cy="1080135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18550" y="3688630"/>
            <a:ext cx="249299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四路数据流在线监考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34385" y="4063019"/>
            <a:ext cx="4275561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PC端摄像头、手机副摄像头、PC端桌面录屏，防远程监控，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智能监考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人工监考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7692" y="5202806"/>
            <a:ext cx="3860800" cy="1080135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1776" y="4958754"/>
            <a:ext cx="170688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切屏强制交卷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30049" y="5321232"/>
            <a:ext cx="4313570" cy="3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防作弊规则设计，切屏次数过多将被强制交卷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64320" y="5357534"/>
            <a:ext cx="1915904" cy="40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802908" y="2616364"/>
            <a:ext cx="1603759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0" dirty="0">
                <a:solidFill>
                  <a:srgbClr val="425EFD"/>
                </a:solidFill>
                <a:latin typeface="微软雅黑" panose="020B0503020204020204" pitchFamily="34" charset="-122"/>
              </a:rPr>
              <a:t>防远程操控</a:t>
            </a:r>
            <a:endParaRPr lang="zh-CN" altLang="en-US" sz="1330" dirty="0">
              <a:solidFill>
                <a:srgbClr val="425EFD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7152640" y="2541122"/>
            <a:ext cx="436880" cy="190123"/>
          </a:xfrm>
          <a:prstGeom prst="line">
            <a:avLst/>
          </a:prstGeom>
          <a:ln w="9525" cap="flat" cmpd="sng" algn="ctr">
            <a:solidFill>
              <a:srgbClr val="425EF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6930" y="1058193"/>
            <a:ext cx="11458137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相对独立、封闭、无干扰的面试空间（严禁在网吧等公共场所）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marL="285750" indent="-285750" algn="just">
              <a:buFont typeface="+mj-lt"/>
              <a:buAutoNum type="arabicPeriod"/>
            </a:pPr>
            <a:endParaRPr lang="zh-CN" altLang="en-US" sz="1200" dirty="0">
              <a:latin typeface="微软雅黑" panose="020B0503020204020204" pitchFamily="34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面试空间要求环境简洁，光线适宜，安静，不逆光，无遮挡，无其他人员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marL="285750" indent="-285750" algn="just">
              <a:buFont typeface="+mj-lt"/>
              <a:buAutoNum type="arabicPeriod"/>
            </a:pPr>
            <a:endParaRPr lang="zh-CN" altLang="en-US" sz="1200" dirty="0">
              <a:latin typeface="微软雅黑" panose="020B0503020204020204" pitchFamily="34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可视范围内无任何与面试相关的参考资料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marL="285750" indent="-285750" algn="just">
              <a:buFont typeface="+mj-lt"/>
              <a:buAutoNum type="arabicPeriod"/>
            </a:pPr>
            <a:endParaRPr lang="zh-CN" altLang="en-US" sz="1200" dirty="0">
              <a:latin typeface="微软雅黑" panose="020B0503020204020204" pitchFamily="34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网络良好能满足复试要求，需保障有线宽带网、</a:t>
            </a:r>
            <a:r>
              <a:rPr lang="en-US" altLang="zh-CN" sz="1600" dirty="0">
                <a:latin typeface="微软雅黑" panose="020B0503020204020204" pitchFamily="34" charset="-122"/>
              </a:rPr>
              <a:t>WIFI</a:t>
            </a:r>
            <a:r>
              <a:rPr lang="zh-CN" altLang="en-US" sz="1600" dirty="0"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</a:rPr>
              <a:t>4/5G</a:t>
            </a:r>
            <a:r>
              <a:rPr lang="zh-CN" altLang="en-US" sz="1600" dirty="0">
                <a:latin typeface="微软雅黑" panose="020B0503020204020204" pitchFamily="34" charset="-122"/>
              </a:rPr>
              <a:t>网络等至少两种网络条件，建议优先使用有线网络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marL="285750" indent="-285750" algn="just">
              <a:buFont typeface="+mj-lt"/>
              <a:buAutoNum type="arabicPeriod"/>
            </a:pPr>
            <a:endParaRPr lang="zh-CN" altLang="en-US" sz="1200" dirty="0">
              <a:latin typeface="微软雅黑" panose="020B0503020204020204" pitchFamily="34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</a:rPr>
              <a:t>考生采用双机位模式参加面试，即需要考生准备两台带摄像头的设备：</a:t>
            </a:r>
            <a:r>
              <a:rPr lang="en-US" altLang="zh-CN" sz="1600" dirty="0">
                <a:latin typeface="微软雅黑" panose="020B0503020204020204" pitchFamily="34" charset="-122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</a:rPr>
              <a:t>一台设备从正面拍摄作为主机位（建议优先使用有线网络），用于面试，使用笔记本电脑或台式机；</a:t>
            </a:r>
            <a:r>
              <a:rPr lang="en-US" altLang="zh-CN" sz="1600" dirty="0">
                <a:latin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</a:rPr>
              <a:t>另一台设备从考生侧后方</a:t>
            </a:r>
            <a:r>
              <a:rPr lang="en-US" altLang="zh-CN" sz="1600" dirty="0">
                <a:latin typeface="微软雅黑" panose="020B0503020204020204" pitchFamily="34" charset="-122"/>
              </a:rPr>
              <a:t>45°</a:t>
            </a:r>
            <a:r>
              <a:rPr lang="zh-CN" altLang="en-US" sz="1600" dirty="0">
                <a:latin typeface="微软雅黑" panose="020B0503020204020204" pitchFamily="34" charset="-122"/>
              </a:rPr>
              <a:t>角</a:t>
            </a:r>
            <a:r>
              <a:rPr lang="en-US" altLang="zh-CN" sz="1600" dirty="0">
                <a:latin typeface="微软雅黑" panose="020B0503020204020204" pitchFamily="34" charset="-122"/>
              </a:rPr>
              <a:t>1.5</a:t>
            </a:r>
            <a:r>
              <a:rPr lang="zh-CN" altLang="en-US" sz="1600" dirty="0">
                <a:latin typeface="微软雅黑" panose="020B0503020204020204" pitchFamily="34" charset="-122"/>
              </a:rPr>
              <a:t>米处拍摄作为辅机位，用于监控面试环境，用手机、 台式机、笔记本电脑、平板电脑均可。</a:t>
            </a:r>
            <a:endParaRPr lang="zh-CN" altLang="en-US" sz="1600" dirty="0">
              <a:latin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4199" y="4059300"/>
            <a:ext cx="7203601" cy="19549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46586" y="6072940"/>
            <a:ext cx="635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考生端场景设置</a:t>
            </a:r>
            <a:endParaRPr lang="zh-CN" altLang="en-US" dirty="0"/>
          </a:p>
        </p:txBody>
      </p:sp>
      <p:sp>
        <p:nvSpPr>
          <p:cNvPr id="7" name="矩形: 圆角 6"/>
          <p:cNvSpPr/>
          <p:nvPr/>
        </p:nvSpPr>
        <p:spPr>
          <a:xfrm>
            <a:off x="5146886" y="4538940"/>
            <a:ext cx="1554480" cy="4978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双机位监考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一、考前须知：面试环境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请确认电脑麦克风在正常使用状态下，可进行音视频通话。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电脑内存放一张身份证（护照/居住证等有效证件）照片，以备面试前公安系统识别不通过时监考老师人工核查身份。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3840" y="132080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一、考前须知：考前准备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SLIDE_MODEL_TYPE" val="timeline"/>
</p:tagLst>
</file>

<file path=ppt/tags/tag3.xml><?xml version="1.0" encoding="utf-8"?>
<p:tagLst xmlns:p="http://schemas.openxmlformats.org/presentationml/2006/main">
  <p:tag name="KSO_WM_UNIT_PLACING_PICTURE_USER_VIEWPORT" val="{&quot;height&quot;:4433,&quot;width&quot;:16292.83622047244}"/>
</p:tagLst>
</file>

<file path=ppt/tags/tag4.xml><?xml version="1.0" encoding="utf-8"?>
<p:tagLst xmlns:p="http://schemas.openxmlformats.org/presentationml/2006/main">
  <p:tag name="COMMONDATA" val="eyJoZGlkIjoiNmMxNWUxNjk0ZDEzYWY2MzI2OTZmYmExYTk2Y2VkMGIifQ=="/>
  <p:tag name="KSO_WPP_MARK_KEY" val="12e2adbc-9a48-42e3-a847-526db5c51b63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3105</Words>
  <Application>WPS 表格</Application>
  <PresentationFormat>宽屏</PresentationFormat>
  <Paragraphs>184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汉仪旗黑</vt:lpstr>
      <vt:lpstr>等线</vt:lpstr>
      <vt:lpstr>汉仪中等线KW</vt:lpstr>
      <vt:lpstr>等线 Light</vt:lpstr>
      <vt:lpstr>Calibri</vt:lpstr>
      <vt:lpstr>Times New Roman</vt:lpstr>
      <vt:lpstr>黑体</vt:lpstr>
      <vt:lpstr>汉仪中黑KW</vt:lpstr>
      <vt:lpstr>仿宋_GB2312</vt:lpstr>
      <vt:lpstr>楷体_GB2312</vt:lpstr>
      <vt:lpstr>宋体</vt:lpstr>
      <vt:lpstr>Arial Unicode MS</vt:lpstr>
      <vt:lpstr>方正仿宋_GBK</vt:lpstr>
      <vt:lpstr>Helvetica Neue</vt:lpstr>
      <vt:lpstr>汉仪书宋二KW</vt:lpstr>
      <vt:lpstr>汉仪楷体简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考生特别注意事项（一）！！！      </vt:lpstr>
      <vt:lpstr>考生特别注意事项（二）！！！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砥砺前行</cp:lastModifiedBy>
  <cp:revision>5247</cp:revision>
  <cp:lastPrinted>2022-12-07T00:50:49Z</cp:lastPrinted>
  <dcterms:created xsi:type="dcterms:W3CDTF">2022-12-07T00:50:49Z</dcterms:created>
  <dcterms:modified xsi:type="dcterms:W3CDTF">2022-12-07T00:50:49Z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A12EE6A02E55AEFF09E38F638D3E33EA</vt:lpwstr>
  </property>
</Properties>
</file>